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12" r:id="rId2"/>
    <p:sldId id="265" r:id="rId3"/>
    <p:sldId id="257" r:id="rId4"/>
    <p:sldId id="258" r:id="rId5"/>
    <p:sldId id="273" r:id="rId6"/>
    <p:sldId id="256" r:id="rId7"/>
    <p:sldId id="259" r:id="rId8"/>
    <p:sldId id="260" r:id="rId9"/>
    <p:sldId id="261" r:id="rId10"/>
    <p:sldId id="262" r:id="rId11"/>
    <p:sldId id="263" r:id="rId12"/>
    <p:sldId id="264" r:id="rId13"/>
    <p:sldId id="272" r:id="rId14"/>
    <p:sldId id="302" r:id="rId15"/>
    <p:sldId id="283" r:id="rId16"/>
    <p:sldId id="267" r:id="rId17"/>
    <p:sldId id="268" r:id="rId18"/>
    <p:sldId id="266" r:id="rId19"/>
    <p:sldId id="269" r:id="rId20"/>
    <p:sldId id="270" r:id="rId21"/>
    <p:sldId id="297" r:id="rId22"/>
    <p:sldId id="298" r:id="rId23"/>
    <p:sldId id="300" r:id="rId24"/>
    <p:sldId id="301" r:id="rId25"/>
    <p:sldId id="299" r:id="rId26"/>
    <p:sldId id="308" r:id="rId27"/>
    <p:sldId id="275" r:id="rId28"/>
    <p:sldId id="286" r:id="rId29"/>
    <p:sldId id="294" r:id="rId30"/>
    <p:sldId id="295" r:id="rId31"/>
    <p:sldId id="306" r:id="rId32"/>
    <p:sldId id="310" r:id="rId33"/>
    <p:sldId id="305" r:id="rId34"/>
    <p:sldId id="303" r:id="rId35"/>
    <p:sldId id="296" r:id="rId36"/>
    <p:sldId id="288" r:id="rId37"/>
    <p:sldId id="292" r:id="rId38"/>
    <p:sldId id="271" r:id="rId39"/>
    <p:sldId id="309" r:id="rId40"/>
    <p:sldId id="313" r:id="rId41"/>
    <p:sldId id="276" r:id="rId42"/>
    <p:sldId id="282" r:id="rId43"/>
    <p:sldId id="290" r:id="rId44"/>
    <p:sldId id="293" r:id="rId45"/>
    <p:sldId id="291" r:id="rId46"/>
    <p:sldId id="285" r:id="rId47"/>
    <p:sldId id="280" r:id="rId48"/>
    <p:sldId id="279" r:id="rId49"/>
    <p:sldId id="278" r:id="rId50"/>
    <p:sldId id="287" r:id="rId51"/>
    <p:sldId id="311" r:id="rId52"/>
    <p:sldId id="307" r:id="rId53"/>
    <p:sldId id="284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5498" autoAdjust="0"/>
  </p:normalViewPr>
  <p:slideViewPr>
    <p:cSldViewPr snapToGrid="0">
      <p:cViewPr varScale="1">
        <p:scale>
          <a:sx n="86" d="100"/>
          <a:sy n="86" d="100"/>
        </p:scale>
        <p:origin x="12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AUC(Area 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회전시킨 이미지를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70" y="1459528"/>
            <a:ext cx="548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아나콘다 </a:t>
            </a:r>
            <a:r>
              <a:rPr lang="en-US" altLang="ko-KR" dirty="0"/>
              <a:t>(Anaconda</a:t>
            </a:r>
            <a:r>
              <a:rPr lang="en-US" altLang="ko-KR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3970" y="2078421"/>
            <a:ext cx="548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Python, R(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3969" y="2697314"/>
            <a:ext cx="803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</a:t>
            </a:r>
            <a:r>
              <a:rPr lang="en-US" altLang="ko-KR" dirty="0" err="1" smtClean="0"/>
              <a:t>umpy</a:t>
            </a:r>
            <a:r>
              <a:rPr lang="en-US" altLang="ko-KR" dirty="0" smtClean="0"/>
              <a:t>, pandas,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494183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46419" y="2398873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94533" y="2153070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719671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545328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1903703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776621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3971612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r="837"/>
          <a:stretch/>
        </p:blipFill>
        <p:spPr>
          <a:xfrm>
            <a:off x="5618674" y="453004"/>
            <a:ext cx="5849874" cy="5943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실물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흑백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121192"/>
            <a:ext cx="6871940" cy="4472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5228" y="2488373"/>
            <a:ext cx="3882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Yolov5 </a:t>
            </a:r>
            <a:r>
              <a:rPr lang="ko-KR" altLang="en-US" sz="2000" dirty="0" smtClean="0"/>
              <a:t>모델을 학습시키기 위해</a:t>
            </a:r>
            <a:endParaRPr lang="en-US" altLang="ko-KR" sz="2000" dirty="0" smtClean="0"/>
          </a:p>
          <a:p>
            <a:r>
              <a:rPr lang="ko-KR" altLang="en-US" sz="2000" dirty="0" smtClean="0"/>
              <a:t>이미지 크기를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2000" dirty="0" smtClean="0"/>
              <a:t>으로</a:t>
            </a:r>
            <a:endParaRPr lang="en-US" altLang="ko-KR" sz="2000" dirty="0" smtClean="0"/>
          </a:p>
          <a:p>
            <a:r>
              <a:rPr lang="ko-KR" altLang="en-US" sz="2000" dirty="0" smtClean="0"/>
              <a:t>크기를 조정하고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결함인 좌표를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Standardization(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표준화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하고</a:t>
            </a:r>
            <a:endParaRPr lang="en-US" altLang="ko-KR" sz="2000" dirty="0" smtClean="0"/>
          </a:p>
          <a:p>
            <a:r>
              <a:rPr lang="en-US" altLang="ko-KR" sz="2000" dirty="0" smtClean="0"/>
              <a:t>weight(</a:t>
            </a:r>
            <a:r>
              <a:rPr lang="ko-KR" altLang="en-US" sz="2000" dirty="0" smtClean="0"/>
              <a:t>가로</a:t>
            </a:r>
            <a:r>
              <a:rPr lang="en-US" altLang="ko-KR" sz="2000" dirty="0" smtClean="0"/>
              <a:t>), height(</a:t>
            </a:r>
            <a:r>
              <a:rPr lang="ko-KR" altLang="en-US" sz="2000" dirty="0" smtClean="0"/>
              <a:t>세로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길이</a:t>
            </a:r>
            <a:endParaRPr lang="en-US" altLang="ko-KR" sz="2000" dirty="0" smtClean="0"/>
          </a:p>
          <a:p>
            <a:r>
              <a:rPr lang="ko-KR" altLang="en-US" sz="2000" dirty="0" smtClean="0"/>
              <a:t>또한 표준화를 진행 후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를 정수 형태로 제공해 주어야 한다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3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0018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1570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8741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30200" y="1794055"/>
            <a:ext cx="6155664" cy="148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XML(Extensible Markup Language)</a:t>
            </a:r>
            <a:r>
              <a:rPr lang="ko-KR" altLang="en-US" dirty="0"/>
              <a:t>은 데이터의 구조를 정의하고 데이터를 저장하거나 전송할 때 사용하는 </a:t>
            </a:r>
            <a:r>
              <a:rPr lang="ko-KR" altLang="en-US" dirty="0" err="1"/>
              <a:t>마크업</a:t>
            </a:r>
            <a:r>
              <a:rPr lang="ko-KR" altLang="en-US" dirty="0"/>
              <a:t> 언어입니다</a:t>
            </a:r>
            <a:r>
              <a:rPr lang="en-US" altLang="ko-KR" dirty="0"/>
              <a:t>. XML</a:t>
            </a:r>
            <a:r>
              <a:rPr lang="ko-KR" altLang="en-US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데이터의 계층적 구조를 표현</a:t>
            </a:r>
            <a:r>
              <a:rPr lang="ko-KR" altLang="en-US" dirty="0"/>
              <a:t>하는 데 유용하며</a:t>
            </a:r>
            <a:r>
              <a:rPr lang="en-US" altLang="ko-KR" dirty="0"/>
              <a:t>, </a:t>
            </a:r>
            <a:r>
              <a:rPr lang="ko-KR" altLang="en-US" dirty="0"/>
              <a:t>다양한 애플리케이션과 시스템 간에 데이터를 교환하는 데 널리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493327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252575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665942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2830906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66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455477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146989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5615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967465" y="5220727"/>
            <a:ext cx="2637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표준화</a:t>
            </a:r>
            <a:r>
              <a:rPr lang="en-US" altLang="ko-KR" dirty="0" smtClean="0"/>
              <a:t>(Standardization)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44210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404452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</a:t>
            </a:r>
            <a:r>
              <a:rPr lang="en-US" altLang="ko-KR" b="1" dirty="0">
                <a:solidFill>
                  <a:srgbClr val="FF0000"/>
                </a:solidFill>
              </a:rPr>
              <a:t>train.py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2083" y="1644194"/>
            <a:ext cx="620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/>
              <a:t>데이터셋의</a:t>
            </a:r>
            <a:r>
              <a:rPr lang="ko-KR" altLang="en-US" dirty="0"/>
              <a:t> 구성을 정의하는 </a:t>
            </a:r>
            <a:r>
              <a:rPr lang="en-US" altLang="ko-KR" dirty="0"/>
              <a:t>YAML </a:t>
            </a:r>
            <a:r>
              <a:rPr lang="ko-KR" altLang="en-US" dirty="0"/>
              <a:t>파일의 경로를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en-US" altLang="ko-KR" dirty="0"/>
              <a:t>YOLOv5 </a:t>
            </a:r>
            <a:r>
              <a:rPr lang="ko-KR" altLang="en-US" dirty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/>
              <a:t>사전 학습된 모델의 가중치 파일 경로를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학습 실험의 이름을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모델 저장 주기를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r>
              <a:rPr lang="ko-KR" altLang="en-US" dirty="0"/>
              <a:t>결과를 저장할 상위 디렉토리를 지정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d</a:t>
            </a:r>
            <a:r>
              <a:rPr lang="en-US" altLang="ko-KR" b="1" dirty="0" err="1" smtClean="0">
                <a:solidFill>
                  <a:srgbClr val="FF0000"/>
                </a:solidFill>
              </a:rPr>
              <a:t>ata.yaml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smtClean="0"/>
              <a:t>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423061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342844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3780390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439177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0" y="1468025"/>
            <a:ext cx="6951741" cy="5213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260" y="180358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446" y="247470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8966" y="314582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152" y="3816942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9493" y="446289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67195" y="5705530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80903" y="3574353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Precision</a:t>
            </a:r>
            <a:r>
              <a:rPr lang="ko-KR" altLang="en-US" dirty="0"/>
              <a:t>은 모델이 얼마나 정확하게 양성을 예측하는지를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80903" y="4290309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67194" y="6174043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/>
              <a:t>(Threshold)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3493819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Recall</a:t>
            </a:r>
            <a:r>
              <a:rPr lang="ko-KR" altLang="en-US" dirty="0"/>
              <a:t>은 모델이 양성 샘플을 얼마나 잘 포착하는지를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67195" y="5705530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67194" y="6174043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/>
              <a:t>(Threshold)</a:t>
            </a:r>
            <a:endParaRPr lang="ko-KR" altLang="en-US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80904" y="4239331"/>
            <a:ext cx="415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Sensitivity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민감도</a:t>
            </a:r>
            <a:r>
              <a:rPr lang="en-US" altLang="ko-KR" sz="1600" dirty="0" smtClean="0"/>
              <a:t>), </a:t>
            </a:r>
            <a:r>
              <a:rPr lang="en-US" altLang="ko-KR" sz="1600" dirty="0"/>
              <a:t>True Positive </a:t>
            </a:r>
            <a:r>
              <a:rPr lang="en-US" altLang="ko-KR" sz="1600" dirty="0" smtClean="0"/>
              <a:t>Rate(TPR)</a:t>
            </a:r>
            <a:r>
              <a:rPr lang="ko-KR" altLang="en-US" sz="1600" dirty="0" smtClean="0"/>
              <a:t> 라고도 부른다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3483502"/>
            <a:ext cx="415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F-</a:t>
            </a:r>
            <a:r>
              <a:rPr lang="ko-KR" altLang="en-US" dirty="0"/>
              <a:t>스코어는 </a:t>
            </a: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의 조화 평균을 계산하여 두 지표 간의 균형을 평가하는 데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4440480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7195" y="5705530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67194" y="6174043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/>
              <a:t>(Threshold)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80903" y="3661221"/>
            <a:ext cx="415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PR </a:t>
            </a:r>
            <a:r>
              <a:rPr lang="ko-KR" altLang="ko-KR" dirty="0" err="1">
                <a:latin typeface="Arial" panose="020B0604020202020204" pitchFamily="34" charset="0"/>
              </a:rPr>
              <a:t>AUC는</a:t>
            </a:r>
            <a:r>
              <a:rPr lang="ko-KR" altLang="ko-KR" dirty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>
                <a:latin typeface="Arial Unicode MS"/>
              </a:rPr>
              <a:t>1</a:t>
            </a:r>
            <a:r>
              <a:rPr lang="ko-KR" altLang="ko-KR" dirty="0"/>
              <a:t>까지의 범위를 가지며, </a:t>
            </a:r>
            <a:r>
              <a:rPr lang="ko-KR" altLang="ko-KR" dirty="0">
                <a:latin typeface="Arial Unicode MS"/>
              </a:rPr>
              <a:t>1</a:t>
            </a:r>
            <a:r>
              <a:rPr lang="ko-KR" altLang="ko-KR" dirty="0"/>
              <a:t>에 가까울수록 성능이 좋음을 나타냅니다. 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0903" y="4727426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/>
              <a:t>PR </a:t>
            </a:r>
            <a:r>
              <a:rPr lang="en-US" altLang="ko-KR" dirty="0" smtClean="0"/>
              <a:t>AUC </a:t>
            </a:r>
            <a:r>
              <a:rPr lang="ko-KR" altLang="en-US" dirty="0"/>
              <a:t>값이 클수록 모델이 양성을 잘 식별하고 있다는 것을 의미합니다</a:t>
            </a:r>
            <a:r>
              <a:rPr lang="en-US" altLang="ko-KR" dirty="0"/>
              <a:t>.</a:t>
            </a: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</a:t>
            </a:r>
            <a:r>
              <a:rPr lang="ko-KR" altLang="en-US" dirty="0" smtClean="0"/>
              <a:t>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</a:t>
            </a:r>
            <a:r>
              <a:rPr lang="en-US" altLang="ko-KR" dirty="0"/>
              <a:t>Y</a:t>
            </a:r>
            <a:r>
              <a:rPr lang="en-US" altLang="ko-KR" dirty="0" smtClean="0"/>
              <a:t>olov8)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6697" y="2030087"/>
            <a:ext cx="25418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25006" y="1996428"/>
            <a:ext cx="0" cy="7132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87629" y="2676044"/>
            <a:ext cx="12709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969" y="1459528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</a:t>
            </a:r>
            <a:r>
              <a:rPr lang="ko-KR" altLang="en-US" dirty="0" smtClean="0"/>
              <a:t>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t="8067" r="98557" b="88395"/>
          <a:stretch/>
        </p:blipFill>
        <p:spPr>
          <a:xfrm>
            <a:off x="7504836" y="2661185"/>
            <a:ext cx="936637" cy="758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점이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31" y="2037745"/>
            <a:ext cx="1159379" cy="12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3969" y="1459528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</a:t>
            </a:r>
            <a:r>
              <a:rPr lang="ko-KR" altLang="en-US" dirty="0" smtClean="0"/>
              <a:t>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6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66728"/>
          <a:stretch/>
        </p:blipFill>
        <p:spPr>
          <a:xfrm>
            <a:off x="892249" y="3062090"/>
            <a:ext cx="4026049" cy="2248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3884" r="-208" b="33333"/>
          <a:stretch/>
        </p:blipFill>
        <p:spPr>
          <a:xfrm>
            <a:off x="5080047" y="1794986"/>
            <a:ext cx="4026049" cy="2248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5080048" y="4269786"/>
            <a:ext cx="4026049" cy="224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5089" y="3724550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</a:t>
            </a:r>
            <a:r>
              <a:rPr lang="en-US" altLang="ko-KR" dirty="0"/>
              <a:t>(Hue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채도</a:t>
            </a:r>
            <a:r>
              <a:rPr lang="en-US" altLang="ko-KR" dirty="0"/>
              <a:t>(Saturation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명도</a:t>
            </a:r>
            <a:r>
              <a:rPr lang="en-US" altLang="ko-KR" dirty="0"/>
              <a:t>(Value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구하고 </a:t>
            </a:r>
            <a:r>
              <a:rPr lang="en-US" altLang="ko-KR" dirty="0" smtClean="0"/>
              <a:t>(</a:t>
            </a:r>
            <a:r>
              <a:rPr lang="en-US" altLang="ko-KR" dirty="0"/>
              <a:t>HSV </a:t>
            </a:r>
            <a:r>
              <a:rPr lang="ko-KR" altLang="en-US" dirty="0"/>
              <a:t>색상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</a:t>
            </a:r>
            <a:r>
              <a:rPr lang="ko-KR" altLang="en-US" dirty="0" smtClean="0"/>
              <a:t>구하고 </a:t>
            </a:r>
            <a:r>
              <a:rPr lang="en-US" altLang="ko-KR" dirty="0" smtClean="0"/>
              <a:t>(</a:t>
            </a:r>
            <a:r>
              <a:rPr lang="en-US" altLang="ko-KR" dirty="0"/>
              <a:t>HSV </a:t>
            </a:r>
            <a:r>
              <a:rPr lang="ko-KR" altLang="en-US" dirty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093214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24392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27935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0274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데이터 증강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3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719803"/>
            <a:ext cx="8784623" cy="4382330"/>
            <a:chOff x="1703689" y="1828860"/>
            <a:chExt cx="8784623" cy="4382330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1828860"/>
              <a:ext cx="8784623" cy="4382330"/>
              <a:chOff x="1782305" y="1915345"/>
              <a:chExt cx="7400373" cy="369177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739540" y="1915345"/>
                <a:ext cx="3443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xmin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xmax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class_id</a:t>
                </a:r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r>
              <a:rPr lang="en-US" altLang="ko-KR" dirty="0" smtClean="0"/>
              <a:t>(Yolov8)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81740" y="2659333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208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25086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118833" y="36385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367123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313674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2827</TotalTime>
  <Words>1721</Words>
  <Application>Microsoft Office PowerPoint</Application>
  <PresentationFormat>와이드스크린</PresentationFormat>
  <Paragraphs>379</Paragraphs>
  <Slides>53</Slides>
  <Notes>9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Arial Unicode MS</vt:lpstr>
      <vt:lpstr>KoPub돋움체_Pro Light</vt:lpstr>
      <vt:lpstr>맑은 고딕</vt:lpstr>
      <vt:lpstr>Arial</vt:lpstr>
      <vt:lpstr>Cambria Math</vt:lpstr>
      <vt:lpstr>Office 테마</vt:lpstr>
      <vt:lpstr>개발환경</vt:lpstr>
      <vt:lpstr>흑백 데이터셋을 이용한 불량검출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실물 데이터셋을 이용한 불량검출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향후 계획</vt:lpstr>
      <vt:lpstr>향후 계획</vt:lpstr>
      <vt:lpstr>향후 계획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계획(Yolov8)</vt:lpstr>
      <vt:lpstr>향후 계획(서버)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357</cp:revision>
  <dcterms:created xsi:type="dcterms:W3CDTF">2024-09-02T00:53:22Z</dcterms:created>
  <dcterms:modified xsi:type="dcterms:W3CDTF">2024-09-10T10:47:58Z</dcterms:modified>
</cp:coreProperties>
</file>